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arlow Condensed" panose="00000506000000000000" pitchFamily="2" charset="0"/>
      <p:regular r:id="rId19"/>
      <p:bold r:id="rId20"/>
    </p:embeddedFont>
    <p:embeddedFont>
      <p:font typeface="Barlow Condensed Bold"/>
      <p:regular r:id="rId21"/>
    </p:embeddedFont>
    <p:embeddedFont>
      <p:font typeface="Glacial Indifference"/>
      <p:regular r:id="rId22"/>
    </p:embeddedFont>
    <p:embeddedFont>
      <p:font typeface="Playpen Sans"/>
      <p:regular r:id="rId23"/>
    </p:embeddedFont>
    <p:embeddedFont>
      <p:font typeface="Six Caps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80" y="-4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karan Singh" userId="487737b5642e72db" providerId="LiveId" clId="{0CB9B71B-15F0-4250-B6B0-C92F6CCB1204}"/>
    <pc:docChg chg="modSld">
      <pc:chgData name="Shubkaran Singh" userId="487737b5642e72db" providerId="LiveId" clId="{0CB9B71B-15F0-4250-B6B0-C92F6CCB1204}" dt="2024-11-15T05:13:40.981" v="25" actId="404"/>
      <pc:docMkLst>
        <pc:docMk/>
      </pc:docMkLst>
      <pc:sldChg chg="modSp mod">
        <pc:chgData name="Shubkaran Singh" userId="487737b5642e72db" providerId="LiveId" clId="{0CB9B71B-15F0-4250-B6B0-C92F6CCB1204}" dt="2024-11-15T05:13:40.981" v="25" actId="404"/>
        <pc:sldMkLst>
          <pc:docMk/>
          <pc:sldMk cId="0" sldId="258"/>
        </pc:sldMkLst>
        <pc:spChg chg="mod">
          <ac:chgData name="Shubkaran Singh" userId="487737b5642e72db" providerId="LiveId" clId="{0CB9B71B-15F0-4250-B6B0-C92F6CCB1204}" dt="2024-11-15T05:13:40.981" v="25" actId="404"/>
          <ac:spMkLst>
            <pc:docMk/>
            <pc:sldMk cId="0" sldId="258"/>
            <ac:spMk id="1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6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39.svg"/><Relationship Id="rId4" Type="http://schemas.openxmlformats.org/officeDocument/2006/relationships/image" Target="../media/image6.sv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image" Target="../media/image9.sv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6.sv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9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5.svg"/><Relationship Id="rId4" Type="http://schemas.openxmlformats.org/officeDocument/2006/relationships/image" Target="../media/image6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03133" y="1419225"/>
            <a:ext cx="6985735" cy="591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36"/>
              </a:lnSpc>
            </a:pPr>
            <a:r>
              <a:rPr lang="en-US" sz="22388">
                <a:solidFill>
                  <a:srgbClr val="C53200"/>
                </a:solidFill>
                <a:latin typeface="Six Caps"/>
                <a:ea typeface="Six Caps"/>
                <a:cs typeface="Six Caps"/>
                <a:sym typeface="Six Caps"/>
              </a:rPr>
              <a:t>PIZZA  SALES</a:t>
            </a:r>
          </a:p>
          <a:p>
            <a:pPr algn="just">
              <a:lnSpc>
                <a:spcPts val="22836"/>
              </a:lnSpc>
            </a:pPr>
            <a:r>
              <a:rPr lang="en-US" sz="22388">
                <a:solidFill>
                  <a:srgbClr val="C53200"/>
                </a:solidFill>
                <a:latin typeface="Six Caps"/>
                <a:ea typeface="Six Caps"/>
                <a:cs typeface="Six Caps"/>
                <a:sym typeface="Six Caps"/>
              </a:rPr>
              <a:t>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9892291" y="1841922"/>
            <a:ext cx="10398670" cy="6603156"/>
          </a:xfrm>
          <a:custGeom>
            <a:avLst/>
            <a:gdLst/>
            <a:ahLst/>
            <a:cxnLst/>
            <a:rect l="l" t="t" r="r" b="b"/>
            <a:pathLst>
              <a:path w="10398670" h="6603156">
                <a:moveTo>
                  <a:pt x="0" y="0"/>
                </a:moveTo>
                <a:lnTo>
                  <a:pt x="10398670" y="0"/>
                </a:lnTo>
                <a:lnTo>
                  <a:pt x="10398670" y="6603156"/>
                </a:lnTo>
                <a:lnTo>
                  <a:pt x="0" y="66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0979" y="7786781"/>
            <a:ext cx="9798453" cy="12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4999" b="1">
                <a:solidFill>
                  <a:srgbClr val="C532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 SQL PROJECT ON ANALYZING PIZZA SALES TRENDS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72293" y="9110679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5964" y="3310952"/>
            <a:ext cx="1205472" cy="1336713"/>
          </a:xfrm>
          <a:custGeom>
            <a:avLst/>
            <a:gdLst/>
            <a:ahLst/>
            <a:cxnLst/>
            <a:rect l="l" t="t" r="r" b="b"/>
            <a:pathLst>
              <a:path w="1205472" h="1336713">
                <a:moveTo>
                  <a:pt x="0" y="0"/>
                </a:moveTo>
                <a:lnTo>
                  <a:pt x="1205472" y="0"/>
                </a:lnTo>
                <a:lnTo>
                  <a:pt x="1205472" y="1336713"/>
                </a:lnTo>
                <a:lnTo>
                  <a:pt x="0" y="1336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86299">
            <a:off x="15676014" y="1408385"/>
            <a:ext cx="3195221" cy="3543088"/>
          </a:xfrm>
          <a:custGeom>
            <a:avLst/>
            <a:gdLst/>
            <a:ahLst/>
            <a:cxnLst/>
            <a:rect l="l" t="t" r="r" b="b"/>
            <a:pathLst>
              <a:path w="3195221" h="3543088">
                <a:moveTo>
                  <a:pt x="0" y="0"/>
                </a:moveTo>
                <a:lnTo>
                  <a:pt x="3195221" y="0"/>
                </a:lnTo>
                <a:lnTo>
                  <a:pt x="3195221" y="3543087"/>
                </a:lnTo>
                <a:lnTo>
                  <a:pt x="0" y="3543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32894">
            <a:off x="7002087" y="6306095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88756" y="3979308"/>
            <a:ext cx="11871838" cy="2907096"/>
          </a:xfrm>
          <a:custGeom>
            <a:avLst/>
            <a:gdLst/>
            <a:ahLst/>
            <a:cxnLst/>
            <a:rect l="l" t="t" r="r" b="b"/>
            <a:pathLst>
              <a:path w="11871838" h="2907096">
                <a:moveTo>
                  <a:pt x="0" y="0"/>
                </a:moveTo>
                <a:lnTo>
                  <a:pt x="11871838" y="0"/>
                </a:lnTo>
                <a:lnTo>
                  <a:pt x="11871838" y="2907097"/>
                </a:lnTo>
                <a:lnTo>
                  <a:pt x="0" y="29070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8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85744" y="4261888"/>
            <a:ext cx="3708511" cy="4514709"/>
          </a:xfrm>
          <a:custGeom>
            <a:avLst/>
            <a:gdLst/>
            <a:ahLst/>
            <a:cxnLst/>
            <a:rect l="l" t="t" r="r" b="b"/>
            <a:pathLst>
              <a:path w="3708511" h="4514709">
                <a:moveTo>
                  <a:pt x="0" y="0"/>
                </a:moveTo>
                <a:lnTo>
                  <a:pt x="3708512" y="0"/>
                </a:lnTo>
                <a:lnTo>
                  <a:pt x="3708512" y="4514709"/>
                </a:lnTo>
                <a:lnTo>
                  <a:pt x="0" y="4514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41359" y="604626"/>
            <a:ext cx="15924437" cy="208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08"/>
              </a:lnSpc>
            </a:pPr>
            <a:r>
              <a:rPr lang="en-US" sz="6700" spc="-180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DETERMINE THE DISTRIBUTION OF ORDERS BY HOUR OF THE DAY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05489" y="1318056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5546" y="3350965"/>
            <a:ext cx="7644529" cy="4163783"/>
          </a:xfrm>
          <a:custGeom>
            <a:avLst/>
            <a:gdLst/>
            <a:ahLst/>
            <a:cxnLst/>
            <a:rect l="l" t="t" r="r" b="b"/>
            <a:pathLst>
              <a:path w="7644529" h="4163783">
                <a:moveTo>
                  <a:pt x="0" y="0"/>
                </a:moveTo>
                <a:lnTo>
                  <a:pt x="7644529" y="0"/>
                </a:lnTo>
                <a:lnTo>
                  <a:pt x="7644529" y="4163783"/>
                </a:lnTo>
                <a:lnTo>
                  <a:pt x="0" y="41637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36" t="-3688" r="-3013" b="-799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15099" y="5124106"/>
            <a:ext cx="5824901" cy="3947988"/>
          </a:xfrm>
          <a:custGeom>
            <a:avLst/>
            <a:gdLst/>
            <a:ahLst/>
            <a:cxnLst/>
            <a:rect l="l" t="t" r="r" b="b"/>
            <a:pathLst>
              <a:path w="5824901" h="3947988">
                <a:moveTo>
                  <a:pt x="0" y="0"/>
                </a:moveTo>
                <a:lnTo>
                  <a:pt x="5824901" y="0"/>
                </a:lnTo>
                <a:lnTo>
                  <a:pt x="5824901" y="3947989"/>
                </a:lnTo>
                <a:lnTo>
                  <a:pt x="0" y="39479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41359" y="614151"/>
            <a:ext cx="15924437" cy="205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18"/>
              </a:lnSpc>
            </a:pPr>
            <a:r>
              <a:rPr lang="en-US" sz="6600" spc="-805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JOIN RELEVANT TABLES TO FIND THE CATEGORY WISE DISTRIBUTION OF PIZZAS.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25039" y="4369548"/>
            <a:ext cx="7941921" cy="4131224"/>
          </a:xfrm>
          <a:custGeom>
            <a:avLst/>
            <a:gdLst/>
            <a:ahLst/>
            <a:cxnLst/>
            <a:rect l="l" t="t" r="r" b="b"/>
            <a:pathLst>
              <a:path w="7941921" h="4131224">
                <a:moveTo>
                  <a:pt x="0" y="0"/>
                </a:moveTo>
                <a:lnTo>
                  <a:pt x="7941922" y="0"/>
                </a:lnTo>
                <a:lnTo>
                  <a:pt x="7941922" y="4131224"/>
                </a:lnTo>
                <a:lnTo>
                  <a:pt x="0" y="4131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23206" y="5143500"/>
            <a:ext cx="5240794" cy="3199679"/>
          </a:xfrm>
          <a:custGeom>
            <a:avLst/>
            <a:gdLst/>
            <a:ahLst/>
            <a:cxnLst/>
            <a:rect l="l" t="t" r="r" b="b"/>
            <a:pathLst>
              <a:path w="5240794" h="3199679">
                <a:moveTo>
                  <a:pt x="0" y="0"/>
                </a:moveTo>
                <a:lnTo>
                  <a:pt x="5240794" y="0"/>
                </a:lnTo>
                <a:lnTo>
                  <a:pt x="5240794" y="3199679"/>
                </a:lnTo>
                <a:lnTo>
                  <a:pt x="0" y="3199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365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1781" y="660607"/>
            <a:ext cx="15924437" cy="313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08"/>
              </a:lnSpc>
            </a:pPr>
            <a:r>
              <a:rPr lang="en-US" sz="6700" spc="-703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GROUP THE ORDERS BY DATE AND CALCULATE THE AVERAGE NUMBER OF PIZZAS ORDERED PER DAY.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9857" y="3132013"/>
            <a:ext cx="9718143" cy="5322119"/>
          </a:xfrm>
          <a:custGeom>
            <a:avLst/>
            <a:gdLst/>
            <a:ahLst/>
            <a:cxnLst/>
            <a:rect l="l" t="t" r="r" b="b"/>
            <a:pathLst>
              <a:path w="9718143" h="5322119">
                <a:moveTo>
                  <a:pt x="0" y="0"/>
                </a:moveTo>
                <a:lnTo>
                  <a:pt x="9718143" y="0"/>
                </a:lnTo>
                <a:lnTo>
                  <a:pt x="9718143" y="5322119"/>
                </a:lnTo>
                <a:lnTo>
                  <a:pt x="0" y="5322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35944" y="6399442"/>
            <a:ext cx="6910652" cy="3045063"/>
          </a:xfrm>
          <a:custGeom>
            <a:avLst/>
            <a:gdLst/>
            <a:ahLst/>
            <a:cxnLst/>
            <a:rect l="l" t="t" r="r" b="b"/>
            <a:pathLst>
              <a:path w="6910652" h="3045063">
                <a:moveTo>
                  <a:pt x="0" y="0"/>
                </a:moveTo>
                <a:lnTo>
                  <a:pt x="6910652" y="0"/>
                </a:lnTo>
                <a:lnTo>
                  <a:pt x="6910652" y="3045063"/>
                </a:lnTo>
                <a:lnTo>
                  <a:pt x="0" y="3045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008270" y="2697781"/>
            <a:ext cx="4474312" cy="3095291"/>
          </a:xfrm>
          <a:custGeom>
            <a:avLst/>
            <a:gdLst/>
            <a:ahLst/>
            <a:cxnLst/>
            <a:rect l="l" t="t" r="r" b="b"/>
            <a:pathLst>
              <a:path w="4474312" h="3095291">
                <a:moveTo>
                  <a:pt x="0" y="0"/>
                </a:moveTo>
                <a:lnTo>
                  <a:pt x="4474312" y="0"/>
                </a:lnTo>
                <a:lnTo>
                  <a:pt x="4474312" y="3095291"/>
                </a:lnTo>
                <a:lnTo>
                  <a:pt x="0" y="30952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41359" y="652251"/>
            <a:ext cx="15924437" cy="204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73"/>
              </a:lnSpc>
            </a:pPr>
            <a:r>
              <a:rPr lang="en-US" sz="6900" spc="-814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DETERMINE THE TOP 3 MOST ORDERED PIZZA TYPES BASED ON REVENUE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1259589">
            <a:off x="11422247" y="2682471"/>
            <a:ext cx="1909760" cy="2497511"/>
          </a:xfrm>
          <a:custGeom>
            <a:avLst/>
            <a:gdLst/>
            <a:ahLst/>
            <a:cxnLst/>
            <a:rect l="l" t="t" r="r" b="b"/>
            <a:pathLst>
              <a:path w="1909760" h="2497511">
                <a:moveTo>
                  <a:pt x="0" y="0"/>
                </a:moveTo>
                <a:lnTo>
                  <a:pt x="1909760" y="0"/>
                </a:lnTo>
                <a:lnTo>
                  <a:pt x="1909760" y="2497510"/>
                </a:lnTo>
                <a:lnTo>
                  <a:pt x="0" y="2497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05489" y="1318056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2349514"/>
            <a:ext cx="10706574" cy="6166684"/>
          </a:xfrm>
          <a:custGeom>
            <a:avLst/>
            <a:gdLst/>
            <a:ahLst/>
            <a:cxnLst/>
            <a:rect l="l" t="t" r="r" b="b"/>
            <a:pathLst>
              <a:path w="10706574" h="6166684">
                <a:moveTo>
                  <a:pt x="0" y="0"/>
                </a:moveTo>
                <a:lnTo>
                  <a:pt x="10706574" y="0"/>
                </a:lnTo>
                <a:lnTo>
                  <a:pt x="10706574" y="6166684"/>
                </a:lnTo>
                <a:lnTo>
                  <a:pt x="0" y="61666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68000" y="5727229"/>
            <a:ext cx="5212726" cy="4228349"/>
          </a:xfrm>
          <a:custGeom>
            <a:avLst/>
            <a:gdLst/>
            <a:ahLst/>
            <a:cxnLst/>
            <a:rect l="l" t="t" r="r" b="b"/>
            <a:pathLst>
              <a:path w="5212726" h="4228349">
                <a:moveTo>
                  <a:pt x="0" y="0"/>
                </a:moveTo>
                <a:lnTo>
                  <a:pt x="5212726" y="0"/>
                </a:lnTo>
                <a:lnTo>
                  <a:pt x="5212726" y="4228349"/>
                </a:lnTo>
                <a:lnTo>
                  <a:pt x="0" y="4228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39563" y="481840"/>
            <a:ext cx="15924437" cy="190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03"/>
              </a:lnSpc>
            </a:pPr>
            <a:r>
              <a:rPr lang="en-US" sz="6100" spc="-872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CALCULATE THE PERCENTAGE OF EACH PIZZA TYPE TO TOTAL REVENUE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05489" y="1318056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875957">
            <a:off x="6043309" y="6125836"/>
            <a:ext cx="2744103" cy="3588633"/>
          </a:xfrm>
          <a:custGeom>
            <a:avLst/>
            <a:gdLst/>
            <a:ahLst/>
            <a:cxnLst/>
            <a:rect l="l" t="t" r="r" b="b"/>
            <a:pathLst>
              <a:path w="2744103" h="3588633">
                <a:moveTo>
                  <a:pt x="0" y="0"/>
                </a:moveTo>
                <a:lnTo>
                  <a:pt x="2744104" y="0"/>
                </a:lnTo>
                <a:lnTo>
                  <a:pt x="2744104" y="3588633"/>
                </a:lnTo>
                <a:lnTo>
                  <a:pt x="0" y="3588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651230">
            <a:off x="14238801" y="921663"/>
            <a:ext cx="886267" cy="1159027"/>
          </a:xfrm>
          <a:custGeom>
            <a:avLst/>
            <a:gdLst/>
            <a:ahLst/>
            <a:cxnLst/>
            <a:rect l="l" t="t" r="r" b="b"/>
            <a:pathLst>
              <a:path w="886267" h="1159027">
                <a:moveTo>
                  <a:pt x="0" y="0"/>
                </a:moveTo>
                <a:lnTo>
                  <a:pt x="886268" y="0"/>
                </a:lnTo>
                <a:lnTo>
                  <a:pt x="886268" y="1159027"/>
                </a:lnTo>
                <a:lnTo>
                  <a:pt x="0" y="11590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92940" y="4388058"/>
            <a:ext cx="12535249" cy="2572522"/>
          </a:xfrm>
          <a:custGeom>
            <a:avLst/>
            <a:gdLst/>
            <a:ahLst/>
            <a:cxnLst/>
            <a:rect l="l" t="t" r="r" b="b"/>
            <a:pathLst>
              <a:path w="12535249" h="2572522">
                <a:moveTo>
                  <a:pt x="0" y="0"/>
                </a:moveTo>
                <a:lnTo>
                  <a:pt x="12535249" y="0"/>
                </a:lnTo>
                <a:lnTo>
                  <a:pt x="12535249" y="2572522"/>
                </a:lnTo>
                <a:lnTo>
                  <a:pt x="0" y="25725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32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36382" y="3840621"/>
            <a:ext cx="4442541" cy="5283932"/>
          </a:xfrm>
          <a:custGeom>
            <a:avLst/>
            <a:gdLst/>
            <a:ahLst/>
            <a:cxnLst/>
            <a:rect l="l" t="t" r="r" b="b"/>
            <a:pathLst>
              <a:path w="4442541" h="5283932">
                <a:moveTo>
                  <a:pt x="0" y="0"/>
                </a:moveTo>
                <a:lnTo>
                  <a:pt x="4442541" y="0"/>
                </a:lnTo>
                <a:lnTo>
                  <a:pt x="4442541" y="5283932"/>
                </a:lnTo>
                <a:lnTo>
                  <a:pt x="0" y="5283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39563" y="990600"/>
            <a:ext cx="15924437" cy="230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98"/>
              </a:lnSpc>
            </a:pPr>
            <a:r>
              <a:rPr lang="en-US" sz="7300" spc="-408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ANALYZE THE CUMULATIVE REVENUE GENERATED OVER TIME.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4033554"/>
            <a:ext cx="14947060" cy="3210911"/>
          </a:xfrm>
          <a:custGeom>
            <a:avLst/>
            <a:gdLst/>
            <a:ahLst/>
            <a:cxnLst/>
            <a:rect l="l" t="t" r="r" b="b"/>
            <a:pathLst>
              <a:path w="14947060" h="3210911">
                <a:moveTo>
                  <a:pt x="0" y="0"/>
                </a:moveTo>
                <a:lnTo>
                  <a:pt x="14947060" y="0"/>
                </a:lnTo>
                <a:lnTo>
                  <a:pt x="14947060" y="3210911"/>
                </a:lnTo>
                <a:lnTo>
                  <a:pt x="0" y="3210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179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703578" y="5416835"/>
            <a:ext cx="8747809" cy="3655260"/>
          </a:xfrm>
          <a:custGeom>
            <a:avLst/>
            <a:gdLst/>
            <a:ahLst/>
            <a:cxnLst/>
            <a:rect l="l" t="t" r="r" b="b"/>
            <a:pathLst>
              <a:path w="8747809" h="3655260">
                <a:moveTo>
                  <a:pt x="0" y="0"/>
                </a:moveTo>
                <a:lnTo>
                  <a:pt x="8747809" y="0"/>
                </a:lnTo>
                <a:lnTo>
                  <a:pt x="8747809" y="3655260"/>
                </a:lnTo>
                <a:lnTo>
                  <a:pt x="0" y="3655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83" r="-10447" b="-173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41359" y="869974"/>
            <a:ext cx="15924437" cy="275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36"/>
              </a:lnSpc>
            </a:pPr>
            <a:r>
              <a:rPr lang="en-US" sz="5600" spc="-313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DETERMINE THE TOP 3 MOST ORDERED PIZZA TYPES BASED ON REVENUE FOR EACH PIZZA CATEGORY.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8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676400" y="3037172"/>
            <a:ext cx="13258799" cy="3235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90"/>
              </a:lnSpc>
            </a:pPr>
            <a:r>
              <a:rPr lang="en-US" sz="18000" spc="-209" dirty="0">
                <a:solidFill>
                  <a:srgbClr val="C53200"/>
                </a:solidFill>
                <a:latin typeface="Six Caps"/>
                <a:ea typeface="Six Caps"/>
                <a:cs typeface="Six Caps"/>
                <a:sym typeface="Six Caps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>
            <a:off x="12851159" y="1871403"/>
            <a:ext cx="500962" cy="655139"/>
          </a:xfrm>
          <a:custGeom>
            <a:avLst/>
            <a:gdLst/>
            <a:ahLst/>
            <a:cxnLst/>
            <a:rect l="l" t="t" r="r" b="b"/>
            <a:pathLst>
              <a:path w="500962" h="655139">
                <a:moveTo>
                  <a:pt x="0" y="0"/>
                </a:moveTo>
                <a:lnTo>
                  <a:pt x="500962" y="0"/>
                </a:lnTo>
                <a:lnTo>
                  <a:pt x="500962" y="655139"/>
                </a:lnTo>
                <a:lnTo>
                  <a:pt x="0" y="65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D5111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05489" y="1318056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38800" y="6795997"/>
            <a:ext cx="6091818" cy="63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4699" dirty="0">
                <a:solidFill>
                  <a:srgbClr val="D5111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SHUBKARAN.FZR@GMAIL.COM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84599" y="-728861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329705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1" y="0"/>
                </a:lnTo>
                <a:lnTo>
                  <a:pt x="3710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22204" y="1376164"/>
            <a:ext cx="15522299" cy="667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5"/>
              </a:lnSpc>
            </a:pPr>
            <a:r>
              <a:rPr lang="en-US" sz="10189" b="1" spc="489">
                <a:solidFill>
                  <a:srgbClr val="C532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Hi everyone! </a:t>
            </a:r>
          </a:p>
          <a:p>
            <a:pPr algn="ctr">
              <a:lnSpc>
                <a:spcPts val="5890"/>
              </a:lnSpc>
            </a:pPr>
            <a:endParaRPr lang="en-US" sz="10189" b="1" spc="489">
              <a:solidFill>
                <a:srgbClr val="C5320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pPr algn="ctr">
              <a:lnSpc>
                <a:spcPts val="5890"/>
              </a:lnSpc>
            </a:pPr>
            <a:r>
              <a:rPr lang="en-US" sz="5166" b="1" spc="248">
                <a:solidFill>
                  <a:srgbClr val="C532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 have created a project using SQL to analyze sales data for a pizza company. Through a series of SQL queries, i have generated insights into sales trends and performance. This project is designed to showcase my SQL skills and  my ability to turn data into actionable insights.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D5111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9600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15665" y="19050"/>
            <a:ext cx="6258659" cy="10287000"/>
            <a:chOff x="0" y="0"/>
            <a:chExt cx="3580552" cy="5885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80552" cy="5885149"/>
            </a:xfrm>
            <a:custGeom>
              <a:avLst/>
              <a:gdLst/>
              <a:ahLst/>
              <a:cxnLst/>
              <a:rect l="l" t="t" r="r" b="b"/>
              <a:pathLst>
                <a:path w="3580552" h="5885149">
                  <a:moveTo>
                    <a:pt x="3580552" y="5885149"/>
                  </a:moveTo>
                  <a:lnTo>
                    <a:pt x="0" y="5885149"/>
                  </a:lnTo>
                  <a:lnTo>
                    <a:pt x="0" y="0"/>
                  </a:lnTo>
                  <a:lnTo>
                    <a:pt x="1609811" y="0"/>
                  </a:lnTo>
                  <a:cubicBezTo>
                    <a:pt x="2698989" y="0"/>
                    <a:pt x="3580552" y="706883"/>
                    <a:pt x="3580552" y="1577384"/>
                  </a:cubicBezTo>
                  <a:lnTo>
                    <a:pt x="3580552" y="5885149"/>
                  </a:lnTo>
                  <a:close/>
                </a:path>
              </a:pathLst>
            </a:custGeom>
            <a:blipFill>
              <a:blip r:embed="rId5"/>
              <a:stretch>
                <a:fillRect l="-4753" r="-4753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53541" y="579488"/>
            <a:ext cx="9110459" cy="867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39" lvl="1" indent="-485769" algn="l">
              <a:lnSpc>
                <a:spcPts val="5759"/>
              </a:lnSpc>
              <a:buAutoNum type="arabicPeriod"/>
            </a:pPr>
            <a:r>
              <a:rPr lang="en-US" sz="4499">
                <a:solidFill>
                  <a:srgbClr val="C532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Identify peak sales periods to optimize staffing and inventory.</a:t>
            </a:r>
          </a:p>
          <a:p>
            <a:pPr marL="971539" lvl="1" indent="-485769" algn="l">
              <a:lnSpc>
                <a:spcPts val="5759"/>
              </a:lnSpc>
              <a:buAutoNum type="arabicPeriod"/>
            </a:pPr>
            <a:r>
              <a:rPr lang="en-US" sz="4499">
                <a:solidFill>
                  <a:srgbClr val="C532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Analyze sales fluctuations over time to identify patterns and trends.</a:t>
            </a:r>
          </a:p>
          <a:p>
            <a:pPr marL="971539" lvl="1" indent="-485769" algn="l">
              <a:lnSpc>
                <a:spcPts val="5759"/>
              </a:lnSpc>
              <a:buAutoNum type="arabicPeriod"/>
            </a:pPr>
            <a:r>
              <a:rPr lang="en-US" sz="4499">
                <a:solidFill>
                  <a:srgbClr val="C532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Determine the most profitable pizza types and categories, based on revenue and order quantity.</a:t>
            </a:r>
          </a:p>
          <a:p>
            <a:pPr marL="971539" lvl="1" indent="-485769" algn="l">
              <a:lnSpc>
                <a:spcPts val="5759"/>
              </a:lnSpc>
              <a:buAutoNum type="arabicPeriod"/>
            </a:pPr>
            <a:r>
              <a:rPr lang="en-US" sz="4499">
                <a:solidFill>
                  <a:srgbClr val="C532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Offer actionable recommendations to enhance sales and marketing strategies.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58895" y="5096423"/>
            <a:ext cx="6215430" cy="2162321"/>
            <a:chOff x="0" y="0"/>
            <a:chExt cx="1636986" cy="569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6986" cy="569500"/>
            </a:xfrm>
            <a:custGeom>
              <a:avLst/>
              <a:gdLst/>
              <a:ahLst/>
              <a:cxnLst/>
              <a:rect l="l" t="t" r="r" b="b"/>
              <a:pathLst>
                <a:path w="1636986" h="569500">
                  <a:moveTo>
                    <a:pt x="0" y="0"/>
                  </a:moveTo>
                  <a:lnTo>
                    <a:pt x="1636986" y="0"/>
                  </a:lnTo>
                  <a:lnTo>
                    <a:pt x="1636986" y="569500"/>
                  </a:lnTo>
                  <a:lnTo>
                    <a:pt x="0" y="569500"/>
                  </a:lnTo>
                  <a:close/>
                </a:path>
              </a:pathLst>
            </a:custGeom>
            <a:solidFill>
              <a:srgbClr val="FDD8A9">
                <a:alpha val="72941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636986" cy="531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4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38200" y="5402879"/>
            <a:ext cx="6136124" cy="174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750"/>
              </a:lnSpc>
            </a:pPr>
            <a:r>
              <a:rPr lang="en-US" sz="9600" spc="-113" dirty="0">
                <a:solidFill>
                  <a:srgbClr val="C53200"/>
                </a:solidFill>
                <a:latin typeface="Six Caps"/>
                <a:ea typeface="Six Caps"/>
                <a:cs typeface="Six Caps"/>
                <a:sym typeface="Six Caps"/>
              </a:rPr>
              <a:t>OBJECTIVE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1650051">
            <a:off x="14580430" y="3827312"/>
            <a:ext cx="3021483" cy="3951380"/>
          </a:xfrm>
          <a:custGeom>
            <a:avLst/>
            <a:gdLst/>
            <a:ahLst/>
            <a:cxnLst/>
            <a:rect l="l" t="t" r="r" b="b"/>
            <a:pathLst>
              <a:path w="3021483" h="3951380">
                <a:moveTo>
                  <a:pt x="0" y="0"/>
                </a:moveTo>
                <a:lnTo>
                  <a:pt x="3021483" y="0"/>
                </a:lnTo>
                <a:lnTo>
                  <a:pt x="3021483" y="3951380"/>
                </a:lnTo>
                <a:lnTo>
                  <a:pt x="0" y="39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05489" y="1318056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12854" y="3021152"/>
            <a:ext cx="1614292" cy="2111109"/>
          </a:xfrm>
          <a:custGeom>
            <a:avLst/>
            <a:gdLst/>
            <a:ahLst/>
            <a:cxnLst/>
            <a:rect l="l" t="t" r="r" b="b"/>
            <a:pathLst>
              <a:path w="1614292" h="2111109">
                <a:moveTo>
                  <a:pt x="0" y="0"/>
                </a:moveTo>
                <a:lnTo>
                  <a:pt x="1614292" y="0"/>
                </a:lnTo>
                <a:lnTo>
                  <a:pt x="1614292" y="2111109"/>
                </a:lnTo>
                <a:lnTo>
                  <a:pt x="0" y="211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49772" y="3500046"/>
            <a:ext cx="8292456" cy="3975344"/>
          </a:xfrm>
          <a:custGeom>
            <a:avLst/>
            <a:gdLst/>
            <a:ahLst/>
            <a:cxnLst/>
            <a:rect l="l" t="t" r="r" b="b"/>
            <a:pathLst>
              <a:path w="8292456" h="3975344">
                <a:moveTo>
                  <a:pt x="0" y="0"/>
                </a:moveTo>
                <a:lnTo>
                  <a:pt x="8292456" y="0"/>
                </a:lnTo>
                <a:lnTo>
                  <a:pt x="8292456" y="3975344"/>
                </a:lnTo>
                <a:lnTo>
                  <a:pt x="0" y="39753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75" b="-47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668000" y="3655818"/>
            <a:ext cx="4963402" cy="3819573"/>
          </a:xfrm>
          <a:custGeom>
            <a:avLst/>
            <a:gdLst/>
            <a:ahLst/>
            <a:cxnLst/>
            <a:rect l="l" t="t" r="r" b="b"/>
            <a:pathLst>
              <a:path w="4963402" h="3819573">
                <a:moveTo>
                  <a:pt x="0" y="0"/>
                </a:moveTo>
                <a:lnTo>
                  <a:pt x="4963402" y="0"/>
                </a:lnTo>
                <a:lnTo>
                  <a:pt x="4963402" y="3819572"/>
                </a:lnTo>
                <a:lnTo>
                  <a:pt x="0" y="38195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41359" y="833226"/>
            <a:ext cx="15924437" cy="169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61"/>
              </a:lnSpc>
            </a:pPr>
            <a:r>
              <a:rPr lang="en-US" sz="7100" spc="-781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RETRIVE THE TOTAL NUMBER OF ORDER PLACED.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  <p:sp>
        <p:nvSpPr>
          <p:cNvPr id="18" name="Freeform 18"/>
          <p:cNvSpPr/>
          <p:nvPr/>
        </p:nvSpPr>
        <p:spPr>
          <a:xfrm rot="1269300">
            <a:off x="9135580" y="7967483"/>
            <a:ext cx="893495" cy="1168478"/>
          </a:xfrm>
          <a:custGeom>
            <a:avLst/>
            <a:gdLst/>
            <a:ahLst/>
            <a:cxnLst/>
            <a:rect l="l" t="t" r="r" b="b"/>
            <a:pathLst>
              <a:path w="893495" h="1168478">
                <a:moveTo>
                  <a:pt x="0" y="0"/>
                </a:moveTo>
                <a:lnTo>
                  <a:pt x="893495" y="0"/>
                </a:lnTo>
                <a:lnTo>
                  <a:pt x="893495" y="1168478"/>
                </a:lnTo>
                <a:lnTo>
                  <a:pt x="0" y="1168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92887" y="2837998"/>
            <a:ext cx="1330381" cy="1739821"/>
          </a:xfrm>
          <a:custGeom>
            <a:avLst/>
            <a:gdLst/>
            <a:ahLst/>
            <a:cxnLst/>
            <a:rect l="l" t="t" r="r" b="b"/>
            <a:pathLst>
              <a:path w="1330381" h="1739821">
                <a:moveTo>
                  <a:pt x="0" y="0"/>
                </a:moveTo>
                <a:lnTo>
                  <a:pt x="1330381" y="0"/>
                </a:lnTo>
                <a:lnTo>
                  <a:pt x="1330381" y="1739821"/>
                </a:lnTo>
                <a:lnTo>
                  <a:pt x="0" y="1739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05489" y="1318056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05421" y="2834933"/>
            <a:ext cx="11605245" cy="3422011"/>
          </a:xfrm>
          <a:custGeom>
            <a:avLst/>
            <a:gdLst/>
            <a:ahLst/>
            <a:cxnLst/>
            <a:rect l="l" t="t" r="r" b="b"/>
            <a:pathLst>
              <a:path w="11605245" h="3422011">
                <a:moveTo>
                  <a:pt x="0" y="0"/>
                </a:moveTo>
                <a:lnTo>
                  <a:pt x="11605245" y="0"/>
                </a:lnTo>
                <a:lnTo>
                  <a:pt x="11605245" y="3422011"/>
                </a:lnTo>
                <a:lnTo>
                  <a:pt x="0" y="34220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85" b="-68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85364" y="5212934"/>
            <a:ext cx="3920126" cy="3717255"/>
          </a:xfrm>
          <a:custGeom>
            <a:avLst/>
            <a:gdLst/>
            <a:ahLst/>
            <a:cxnLst/>
            <a:rect l="l" t="t" r="r" b="b"/>
            <a:pathLst>
              <a:path w="3920126" h="3717255">
                <a:moveTo>
                  <a:pt x="0" y="0"/>
                </a:moveTo>
                <a:lnTo>
                  <a:pt x="3920125" y="0"/>
                </a:lnTo>
                <a:lnTo>
                  <a:pt x="3920125" y="3717255"/>
                </a:lnTo>
                <a:lnTo>
                  <a:pt x="0" y="3717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8560" r="-70811" b="-3537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41359" y="642726"/>
            <a:ext cx="15924437" cy="178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0"/>
              </a:lnSpc>
            </a:pPr>
            <a:r>
              <a:rPr lang="en-US" sz="5900" spc="-820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CALCULATE THE TOTAL REVENUE GENERATED FROM PIZZA SALES.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11339" y="4714346"/>
            <a:ext cx="4167845" cy="4114800"/>
          </a:xfrm>
          <a:custGeom>
            <a:avLst/>
            <a:gdLst/>
            <a:ahLst/>
            <a:cxnLst/>
            <a:rect l="l" t="t" r="r" b="b"/>
            <a:pathLst>
              <a:path w="4167845" h="4114800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90633">
            <a:off x="12268032" y="2364244"/>
            <a:ext cx="4167845" cy="4114800"/>
          </a:xfrm>
          <a:custGeom>
            <a:avLst/>
            <a:gdLst/>
            <a:ahLst/>
            <a:cxnLst/>
            <a:rect l="l" t="t" r="r" b="b"/>
            <a:pathLst>
              <a:path w="4167845" h="4114800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05489" y="1318056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9063971">
            <a:off x="8592165" y="-207852"/>
            <a:ext cx="4167845" cy="4114800"/>
          </a:xfrm>
          <a:custGeom>
            <a:avLst/>
            <a:gdLst/>
            <a:ahLst/>
            <a:cxnLst/>
            <a:rect l="l" t="t" r="r" b="b"/>
            <a:pathLst>
              <a:path w="4167845" h="4114800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6136296">
            <a:off x="11041941" y="183347"/>
            <a:ext cx="4167845" cy="4114800"/>
          </a:xfrm>
          <a:custGeom>
            <a:avLst/>
            <a:gdLst/>
            <a:ahLst/>
            <a:cxnLst/>
            <a:rect l="l" t="t" r="r" b="b"/>
            <a:pathLst>
              <a:path w="4167845" h="4114800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9451403">
            <a:off x="6530224" y="1318056"/>
            <a:ext cx="4167845" cy="4114800"/>
          </a:xfrm>
          <a:custGeom>
            <a:avLst/>
            <a:gdLst/>
            <a:ahLst/>
            <a:cxnLst/>
            <a:rect l="l" t="t" r="r" b="b"/>
            <a:pathLst>
              <a:path w="4167845" h="4114800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2619553"/>
            <a:ext cx="12466561" cy="4152193"/>
          </a:xfrm>
          <a:custGeom>
            <a:avLst/>
            <a:gdLst/>
            <a:ahLst/>
            <a:cxnLst/>
            <a:rect l="l" t="t" r="r" b="b"/>
            <a:pathLst>
              <a:path w="12466561" h="4152193">
                <a:moveTo>
                  <a:pt x="0" y="0"/>
                </a:moveTo>
                <a:lnTo>
                  <a:pt x="12466561" y="0"/>
                </a:lnTo>
                <a:lnTo>
                  <a:pt x="12466561" y="4152193"/>
                </a:lnTo>
                <a:lnTo>
                  <a:pt x="0" y="41521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17275" y="6210744"/>
            <a:ext cx="7042025" cy="3048041"/>
          </a:xfrm>
          <a:custGeom>
            <a:avLst/>
            <a:gdLst/>
            <a:ahLst/>
            <a:cxnLst/>
            <a:rect l="l" t="t" r="r" b="b"/>
            <a:pathLst>
              <a:path w="7042025" h="3048041">
                <a:moveTo>
                  <a:pt x="0" y="0"/>
                </a:moveTo>
                <a:lnTo>
                  <a:pt x="7042025" y="0"/>
                </a:lnTo>
                <a:lnTo>
                  <a:pt x="7042025" y="3048041"/>
                </a:lnTo>
                <a:lnTo>
                  <a:pt x="0" y="3048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1517694"/>
            <a:ext cx="15924437" cy="854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79"/>
              </a:lnSpc>
            </a:pPr>
            <a:r>
              <a:rPr lang="en-US" sz="6900" spc="-1186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IDENTIFY THE HIGHEST-PRICE PIZZA.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7497" y="3025710"/>
            <a:ext cx="11162447" cy="4235580"/>
          </a:xfrm>
          <a:custGeom>
            <a:avLst/>
            <a:gdLst/>
            <a:ahLst/>
            <a:cxnLst/>
            <a:rect l="l" t="t" r="r" b="b"/>
            <a:pathLst>
              <a:path w="11162447" h="4235580">
                <a:moveTo>
                  <a:pt x="0" y="0"/>
                </a:moveTo>
                <a:lnTo>
                  <a:pt x="11162447" y="0"/>
                </a:lnTo>
                <a:lnTo>
                  <a:pt x="11162447" y="4235580"/>
                </a:lnTo>
                <a:lnTo>
                  <a:pt x="0" y="4235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40" b="-64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59331" y="6423547"/>
            <a:ext cx="5340252" cy="3166950"/>
          </a:xfrm>
          <a:custGeom>
            <a:avLst/>
            <a:gdLst/>
            <a:ahLst/>
            <a:cxnLst/>
            <a:rect l="l" t="t" r="r" b="b"/>
            <a:pathLst>
              <a:path w="5340252" h="3166950">
                <a:moveTo>
                  <a:pt x="0" y="0"/>
                </a:moveTo>
                <a:lnTo>
                  <a:pt x="5340252" y="0"/>
                </a:lnTo>
                <a:lnTo>
                  <a:pt x="5340252" y="3166950"/>
                </a:lnTo>
                <a:lnTo>
                  <a:pt x="0" y="3166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687" t="-40860" r="-20281" b="-2209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417535" y="2351568"/>
            <a:ext cx="6166594" cy="4114800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34863" y="805943"/>
            <a:ext cx="15924437" cy="168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60"/>
              </a:lnSpc>
            </a:pPr>
            <a:r>
              <a:rPr lang="en-US" sz="6000" spc="-534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INDENTIFY THE MOST COMMON PIZZA SIZE ORDERED.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05489" y="1318056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7398" y="3138751"/>
            <a:ext cx="8302981" cy="4557210"/>
          </a:xfrm>
          <a:custGeom>
            <a:avLst/>
            <a:gdLst/>
            <a:ahLst/>
            <a:cxnLst/>
            <a:rect l="l" t="t" r="r" b="b"/>
            <a:pathLst>
              <a:path w="8302981" h="4557210">
                <a:moveTo>
                  <a:pt x="0" y="0"/>
                </a:moveTo>
                <a:lnTo>
                  <a:pt x="8302981" y="0"/>
                </a:lnTo>
                <a:lnTo>
                  <a:pt x="8302981" y="4557210"/>
                </a:lnTo>
                <a:lnTo>
                  <a:pt x="0" y="4557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2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6134107"/>
            <a:ext cx="8451201" cy="3123709"/>
          </a:xfrm>
          <a:custGeom>
            <a:avLst/>
            <a:gdLst/>
            <a:ahLst/>
            <a:cxnLst/>
            <a:rect l="l" t="t" r="r" b="b"/>
            <a:pathLst>
              <a:path w="8451201" h="3123709">
                <a:moveTo>
                  <a:pt x="0" y="0"/>
                </a:moveTo>
                <a:lnTo>
                  <a:pt x="8451201" y="0"/>
                </a:lnTo>
                <a:lnTo>
                  <a:pt x="8451201" y="3123708"/>
                </a:lnTo>
                <a:lnTo>
                  <a:pt x="0" y="3123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7278" b="-2957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92000" y="3138751"/>
            <a:ext cx="3912188" cy="2653093"/>
          </a:xfrm>
          <a:custGeom>
            <a:avLst/>
            <a:gdLst/>
            <a:ahLst/>
            <a:cxnLst/>
            <a:rect l="l" t="t" r="r" b="b"/>
            <a:pathLst>
              <a:path w="3912188" h="2653093">
                <a:moveTo>
                  <a:pt x="0" y="0"/>
                </a:moveTo>
                <a:lnTo>
                  <a:pt x="3912188" y="0"/>
                </a:lnTo>
                <a:lnTo>
                  <a:pt x="3912188" y="2653093"/>
                </a:lnTo>
                <a:lnTo>
                  <a:pt x="0" y="2653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41359" y="557001"/>
            <a:ext cx="15924437" cy="22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76"/>
              </a:lnSpc>
            </a:pPr>
            <a:r>
              <a:rPr lang="en-US" sz="6800" spc="-523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LIST THE TOP 5 MOST ORDERED PIZZA TYPES ALONG WITH THEIR QUANTITY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2461" y="407670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05489" y="1318056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58738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48000" y="9588160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96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9588939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92000" y="9589718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40000" y="9590497"/>
            <a:ext cx="3048000" cy="2205644"/>
          </a:xfrm>
          <a:custGeom>
            <a:avLst/>
            <a:gdLst/>
            <a:ahLst/>
            <a:cxnLst/>
            <a:rect l="l" t="t" r="r" b="b"/>
            <a:pathLst>
              <a:path w="3048000" h="2205644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4417962"/>
            <a:ext cx="8733869" cy="4654132"/>
          </a:xfrm>
          <a:custGeom>
            <a:avLst/>
            <a:gdLst/>
            <a:ahLst/>
            <a:cxnLst/>
            <a:rect l="l" t="t" r="r" b="b"/>
            <a:pathLst>
              <a:path w="8733869" h="4654132">
                <a:moveTo>
                  <a:pt x="0" y="0"/>
                </a:moveTo>
                <a:lnTo>
                  <a:pt x="8733869" y="0"/>
                </a:lnTo>
                <a:lnTo>
                  <a:pt x="8733869" y="4654133"/>
                </a:lnTo>
                <a:lnTo>
                  <a:pt x="0" y="46541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89" b="-98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491042" y="4822238"/>
            <a:ext cx="6014447" cy="3845581"/>
          </a:xfrm>
          <a:custGeom>
            <a:avLst/>
            <a:gdLst/>
            <a:ahLst/>
            <a:cxnLst/>
            <a:rect l="l" t="t" r="r" b="b"/>
            <a:pathLst>
              <a:path w="6014447" h="3845581">
                <a:moveTo>
                  <a:pt x="0" y="0"/>
                </a:moveTo>
                <a:lnTo>
                  <a:pt x="6014447" y="0"/>
                </a:lnTo>
                <a:lnTo>
                  <a:pt x="6014447" y="3845581"/>
                </a:lnTo>
                <a:lnTo>
                  <a:pt x="0" y="38455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911" b="-2329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41359" y="680826"/>
            <a:ext cx="15924437" cy="295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97"/>
              </a:lnSpc>
            </a:pPr>
            <a:r>
              <a:rPr lang="en-US" sz="6900" spc="-724">
                <a:solidFill>
                  <a:srgbClr val="C53200"/>
                </a:solidFill>
                <a:latin typeface="Playpen Sans"/>
                <a:ea typeface="Playpen Sans"/>
                <a:cs typeface="Playpen Sans"/>
                <a:sym typeface="Playpen Sans"/>
              </a:rPr>
              <a:t>JOIN THE NECESSARY TABLES TO FIND THE TOTAL QUANTITY OF EACH PIZZA CATEGORY ORDERED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72293" y="9111164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110195"/>
            <a:ext cx="1187007" cy="33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322</Words>
  <Application>Microsoft Office PowerPoint</Application>
  <PresentationFormat>Custom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Barlow Condensed Bold</vt:lpstr>
      <vt:lpstr>Barlow Condensed</vt:lpstr>
      <vt:lpstr>Six Caps</vt:lpstr>
      <vt:lpstr>Glacial Indifference</vt:lpstr>
      <vt:lpstr>Playpen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trends analyses with sql</dc:title>
  <dc:creator>Shubkaran</dc:creator>
  <cp:lastModifiedBy>Shubkaran Singh</cp:lastModifiedBy>
  <cp:revision>2</cp:revision>
  <dcterms:created xsi:type="dcterms:W3CDTF">2006-08-16T00:00:00Z</dcterms:created>
  <dcterms:modified xsi:type="dcterms:W3CDTF">2024-11-15T05:13:43Z</dcterms:modified>
  <dc:identifier>DAGWdJyShfs</dc:identifier>
</cp:coreProperties>
</file>